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2" r:id="rId8"/>
    <p:sldId id="261" r:id="rId9"/>
  </p:sldIdLst>
  <p:sldSz cx="12192000" cy="6858000"/>
  <p:notesSz cx="6858000" cy="9144000"/>
  <p:defaultText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9AC8EC-C16A-4675-BC19-0B90FDE0C055}"/>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KZ"/>
          </a:p>
        </p:txBody>
      </p:sp>
      <p:sp>
        <p:nvSpPr>
          <p:cNvPr id="3" name="Подзаголовок 2">
            <a:extLst>
              <a:ext uri="{FF2B5EF4-FFF2-40B4-BE49-F238E27FC236}">
                <a16:creationId xmlns:a16="http://schemas.microsoft.com/office/drawing/2014/main" id="{9C92A73F-9AC8-4480-B514-C32390D68D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KZ"/>
          </a:p>
        </p:txBody>
      </p:sp>
      <p:sp>
        <p:nvSpPr>
          <p:cNvPr id="4" name="Дата 3">
            <a:extLst>
              <a:ext uri="{FF2B5EF4-FFF2-40B4-BE49-F238E27FC236}">
                <a16:creationId xmlns:a16="http://schemas.microsoft.com/office/drawing/2014/main" id="{EE4D2489-790A-4B81-987A-275A48472088}"/>
              </a:ext>
            </a:extLst>
          </p:cNvPr>
          <p:cNvSpPr>
            <a:spLocks noGrp="1"/>
          </p:cNvSpPr>
          <p:nvPr>
            <p:ph type="dt" sz="half" idx="10"/>
          </p:nvPr>
        </p:nvSpPr>
        <p:spPr/>
        <p:txBody>
          <a:bodyPr/>
          <a:lstStyle/>
          <a:p>
            <a:fld id="{55B3DB13-B537-4ADC-BE6A-E3C511FBBF3C}" type="datetimeFigureOut">
              <a:rPr lang="ru-KZ" smtClean="0"/>
              <a:t>10.04.2022</a:t>
            </a:fld>
            <a:endParaRPr lang="ru-KZ"/>
          </a:p>
        </p:txBody>
      </p:sp>
      <p:sp>
        <p:nvSpPr>
          <p:cNvPr id="5" name="Нижний колонтитул 4">
            <a:extLst>
              <a:ext uri="{FF2B5EF4-FFF2-40B4-BE49-F238E27FC236}">
                <a16:creationId xmlns:a16="http://schemas.microsoft.com/office/drawing/2014/main" id="{B548E27A-9204-4DFB-9E60-CCA80ED1B5A9}"/>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F5DCE535-905A-437F-B00A-DC283730056E}"/>
              </a:ext>
            </a:extLst>
          </p:cNvPr>
          <p:cNvSpPr>
            <a:spLocks noGrp="1"/>
          </p:cNvSpPr>
          <p:nvPr>
            <p:ph type="sldNum" sz="quarter" idx="12"/>
          </p:nvPr>
        </p:nvSpPr>
        <p:spPr/>
        <p:txBody>
          <a:bodyPr/>
          <a:lstStyle/>
          <a:p>
            <a:fld id="{0C7D74AB-C888-4C9D-A265-CE69C1E77AE7}" type="slidenum">
              <a:rPr lang="ru-KZ" smtClean="0"/>
              <a:t>‹#›</a:t>
            </a:fld>
            <a:endParaRPr lang="ru-KZ"/>
          </a:p>
        </p:txBody>
      </p:sp>
    </p:spTree>
    <p:extLst>
      <p:ext uri="{BB962C8B-B14F-4D97-AF65-F5344CB8AC3E}">
        <p14:creationId xmlns:p14="http://schemas.microsoft.com/office/powerpoint/2010/main" val="2151751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264AA4-41E3-4666-836B-79469EBBB923}"/>
              </a:ext>
            </a:extLst>
          </p:cNvPr>
          <p:cNvSpPr>
            <a:spLocks noGrp="1"/>
          </p:cNvSpPr>
          <p:nvPr>
            <p:ph type="title"/>
          </p:nvPr>
        </p:nvSpPr>
        <p:spPr/>
        <p:txBody>
          <a:bodyPr/>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068DD354-9FE7-4C0E-B265-8A98905775FD}"/>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99604D58-6B82-441F-AF73-ECE4E54EB430}"/>
              </a:ext>
            </a:extLst>
          </p:cNvPr>
          <p:cNvSpPr>
            <a:spLocks noGrp="1"/>
          </p:cNvSpPr>
          <p:nvPr>
            <p:ph type="dt" sz="half" idx="10"/>
          </p:nvPr>
        </p:nvSpPr>
        <p:spPr/>
        <p:txBody>
          <a:bodyPr/>
          <a:lstStyle/>
          <a:p>
            <a:fld id="{55B3DB13-B537-4ADC-BE6A-E3C511FBBF3C}" type="datetimeFigureOut">
              <a:rPr lang="ru-KZ" smtClean="0"/>
              <a:t>10.04.2022</a:t>
            </a:fld>
            <a:endParaRPr lang="ru-KZ"/>
          </a:p>
        </p:txBody>
      </p:sp>
      <p:sp>
        <p:nvSpPr>
          <p:cNvPr id="5" name="Нижний колонтитул 4">
            <a:extLst>
              <a:ext uri="{FF2B5EF4-FFF2-40B4-BE49-F238E27FC236}">
                <a16:creationId xmlns:a16="http://schemas.microsoft.com/office/drawing/2014/main" id="{39B3C8E9-50C6-4417-BC30-E893C5EAB670}"/>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D638083F-2B1C-4CF2-8247-E9B4DB8EE563}"/>
              </a:ext>
            </a:extLst>
          </p:cNvPr>
          <p:cNvSpPr>
            <a:spLocks noGrp="1"/>
          </p:cNvSpPr>
          <p:nvPr>
            <p:ph type="sldNum" sz="quarter" idx="12"/>
          </p:nvPr>
        </p:nvSpPr>
        <p:spPr/>
        <p:txBody>
          <a:bodyPr/>
          <a:lstStyle/>
          <a:p>
            <a:fld id="{0C7D74AB-C888-4C9D-A265-CE69C1E77AE7}" type="slidenum">
              <a:rPr lang="ru-KZ" smtClean="0"/>
              <a:t>‹#›</a:t>
            </a:fld>
            <a:endParaRPr lang="ru-KZ"/>
          </a:p>
        </p:txBody>
      </p:sp>
    </p:spTree>
    <p:extLst>
      <p:ext uri="{BB962C8B-B14F-4D97-AF65-F5344CB8AC3E}">
        <p14:creationId xmlns:p14="http://schemas.microsoft.com/office/powerpoint/2010/main" val="2833698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618F887A-04CB-4AC7-B02A-BB801093F043}"/>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81EA4664-FE5E-4DC9-B72F-52362D8F212D}"/>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688A289E-ACAB-4896-97E7-A502D39620D9}"/>
              </a:ext>
            </a:extLst>
          </p:cNvPr>
          <p:cNvSpPr>
            <a:spLocks noGrp="1"/>
          </p:cNvSpPr>
          <p:nvPr>
            <p:ph type="dt" sz="half" idx="10"/>
          </p:nvPr>
        </p:nvSpPr>
        <p:spPr/>
        <p:txBody>
          <a:bodyPr/>
          <a:lstStyle/>
          <a:p>
            <a:fld id="{55B3DB13-B537-4ADC-BE6A-E3C511FBBF3C}" type="datetimeFigureOut">
              <a:rPr lang="ru-KZ" smtClean="0"/>
              <a:t>10.04.2022</a:t>
            </a:fld>
            <a:endParaRPr lang="ru-KZ"/>
          </a:p>
        </p:txBody>
      </p:sp>
      <p:sp>
        <p:nvSpPr>
          <p:cNvPr id="5" name="Нижний колонтитул 4">
            <a:extLst>
              <a:ext uri="{FF2B5EF4-FFF2-40B4-BE49-F238E27FC236}">
                <a16:creationId xmlns:a16="http://schemas.microsoft.com/office/drawing/2014/main" id="{ADFAEE0E-8233-415E-8BBF-44A1B7E30C8F}"/>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CFA7A8A4-009C-4253-A2E0-EE949D882238}"/>
              </a:ext>
            </a:extLst>
          </p:cNvPr>
          <p:cNvSpPr>
            <a:spLocks noGrp="1"/>
          </p:cNvSpPr>
          <p:nvPr>
            <p:ph type="sldNum" sz="quarter" idx="12"/>
          </p:nvPr>
        </p:nvSpPr>
        <p:spPr/>
        <p:txBody>
          <a:bodyPr/>
          <a:lstStyle/>
          <a:p>
            <a:fld id="{0C7D74AB-C888-4C9D-A265-CE69C1E77AE7}" type="slidenum">
              <a:rPr lang="ru-KZ" smtClean="0"/>
              <a:t>‹#›</a:t>
            </a:fld>
            <a:endParaRPr lang="ru-KZ"/>
          </a:p>
        </p:txBody>
      </p:sp>
    </p:spTree>
    <p:extLst>
      <p:ext uri="{BB962C8B-B14F-4D97-AF65-F5344CB8AC3E}">
        <p14:creationId xmlns:p14="http://schemas.microsoft.com/office/powerpoint/2010/main" val="3895776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7153E4-546A-4BC6-9110-0B9C46C2CC3D}"/>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9EE41610-010F-4A98-84DA-0FF9F46F7AE4}"/>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1307FABC-C4B2-4CE4-8C19-1FA1295684B1}"/>
              </a:ext>
            </a:extLst>
          </p:cNvPr>
          <p:cNvSpPr>
            <a:spLocks noGrp="1"/>
          </p:cNvSpPr>
          <p:nvPr>
            <p:ph type="dt" sz="half" idx="10"/>
          </p:nvPr>
        </p:nvSpPr>
        <p:spPr/>
        <p:txBody>
          <a:bodyPr/>
          <a:lstStyle/>
          <a:p>
            <a:fld id="{55B3DB13-B537-4ADC-BE6A-E3C511FBBF3C}" type="datetimeFigureOut">
              <a:rPr lang="ru-KZ" smtClean="0"/>
              <a:t>10.04.2022</a:t>
            </a:fld>
            <a:endParaRPr lang="ru-KZ"/>
          </a:p>
        </p:txBody>
      </p:sp>
      <p:sp>
        <p:nvSpPr>
          <p:cNvPr id="5" name="Нижний колонтитул 4">
            <a:extLst>
              <a:ext uri="{FF2B5EF4-FFF2-40B4-BE49-F238E27FC236}">
                <a16:creationId xmlns:a16="http://schemas.microsoft.com/office/drawing/2014/main" id="{0C4BCBE1-4220-4CBE-BA19-3279BCBA85B1}"/>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287F2AC4-D9DD-4FFE-92CD-5223030512EF}"/>
              </a:ext>
            </a:extLst>
          </p:cNvPr>
          <p:cNvSpPr>
            <a:spLocks noGrp="1"/>
          </p:cNvSpPr>
          <p:nvPr>
            <p:ph type="sldNum" sz="quarter" idx="12"/>
          </p:nvPr>
        </p:nvSpPr>
        <p:spPr/>
        <p:txBody>
          <a:bodyPr/>
          <a:lstStyle/>
          <a:p>
            <a:fld id="{0C7D74AB-C888-4C9D-A265-CE69C1E77AE7}" type="slidenum">
              <a:rPr lang="ru-KZ" smtClean="0"/>
              <a:t>‹#›</a:t>
            </a:fld>
            <a:endParaRPr lang="ru-KZ"/>
          </a:p>
        </p:txBody>
      </p:sp>
    </p:spTree>
    <p:extLst>
      <p:ext uri="{BB962C8B-B14F-4D97-AF65-F5344CB8AC3E}">
        <p14:creationId xmlns:p14="http://schemas.microsoft.com/office/powerpoint/2010/main" val="3020473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892ECEC-6125-4C16-A5D6-04A7EC1310D3}"/>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KZ"/>
          </a:p>
        </p:txBody>
      </p:sp>
      <p:sp>
        <p:nvSpPr>
          <p:cNvPr id="3" name="Текст 2">
            <a:extLst>
              <a:ext uri="{FF2B5EF4-FFF2-40B4-BE49-F238E27FC236}">
                <a16:creationId xmlns:a16="http://schemas.microsoft.com/office/drawing/2014/main" id="{29B37CC6-FA11-4130-B092-081FC1FF14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B6D465FF-EE8D-49AE-8C93-B70F60DD5647}"/>
              </a:ext>
            </a:extLst>
          </p:cNvPr>
          <p:cNvSpPr>
            <a:spLocks noGrp="1"/>
          </p:cNvSpPr>
          <p:nvPr>
            <p:ph type="dt" sz="half" idx="10"/>
          </p:nvPr>
        </p:nvSpPr>
        <p:spPr/>
        <p:txBody>
          <a:bodyPr/>
          <a:lstStyle/>
          <a:p>
            <a:fld id="{55B3DB13-B537-4ADC-BE6A-E3C511FBBF3C}" type="datetimeFigureOut">
              <a:rPr lang="ru-KZ" smtClean="0"/>
              <a:t>10.04.2022</a:t>
            </a:fld>
            <a:endParaRPr lang="ru-KZ"/>
          </a:p>
        </p:txBody>
      </p:sp>
      <p:sp>
        <p:nvSpPr>
          <p:cNvPr id="5" name="Нижний колонтитул 4">
            <a:extLst>
              <a:ext uri="{FF2B5EF4-FFF2-40B4-BE49-F238E27FC236}">
                <a16:creationId xmlns:a16="http://schemas.microsoft.com/office/drawing/2014/main" id="{0BC425D1-6D45-4708-BC7E-04D18E816FA2}"/>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CDC2DC9C-E543-4AE7-86B1-A47CC6CDC200}"/>
              </a:ext>
            </a:extLst>
          </p:cNvPr>
          <p:cNvSpPr>
            <a:spLocks noGrp="1"/>
          </p:cNvSpPr>
          <p:nvPr>
            <p:ph type="sldNum" sz="quarter" idx="12"/>
          </p:nvPr>
        </p:nvSpPr>
        <p:spPr/>
        <p:txBody>
          <a:bodyPr/>
          <a:lstStyle/>
          <a:p>
            <a:fld id="{0C7D74AB-C888-4C9D-A265-CE69C1E77AE7}" type="slidenum">
              <a:rPr lang="ru-KZ" smtClean="0"/>
              <a:t>‹#›</a:t>
            </a:fld>
            <a:endParaRPr lang="ru-KZ"/>
          </a:p>
        </p:txBody>
      </p:sp>
    </p:spTree>
    <p:extLst>
      <p:ext uri="{BB962C8B-B14F-4D97-AF65-F5344CB8AC3E}">
        <p14:creationId xmlns:p14="http://schemas.microsoft.com/office/powerpoint/2010/main" val="1812051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EEF410-601A-464C-8903-5586AA939E60}"/>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E2E80A3A-41A3-4C17-AA2F-274CFF0DDF4F}"/>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Объект 3">
            <a:extLst>
              <a:ext uri="{FF2B5EF4-FFF2-40B4-BE49-F238E27FC236}">
                <a16:creationId xmlns:a16="http://schemas.microsoft.com/office/drawing/2014/main" id="{011BA87F-2E55-408B-9928-04B6D2062710}"/>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Дата 4">
            <a:extLst>
              <a:ext uri="{FF2B5EF4-FFF2-40B4-BE49-F238E27FC236}">
                <a16:creationId xmlns:a16="http://schemas.microsoft.com/office/drawing/2014/main" id="{95380D30-3518-4D44-8BA7-FBFEC2BA96DD}"/>
              </a:ext>
            </a:extLst>
          </p:cNvPr>
          <p:cNvSpPr>
            <a:spLocks noGrp="1"/>
          </p:cNvSpPr>
          <p:nvPr>
            <p:ph type="dt" sz="half" idx="10"/>
          </p:nvPr>
        </p:nvSpPr>
        <p:spPr/>
        <p:txBody>
          <a:bodyPr/>
          <a:lstStyle/>
          <a:p>
            <a:fld id="{55B3DB13-B537-4ADC-BE6A-E3C511FBBF3C}" type="datetimeFigureOut">
              <a:rPr lang="ru-KZ" smtClean="0"/>
              <a:t>10.04.2022</a:t>
            </a:fld>
            <a:endParaRPr lang="ru-KZ"/>
          </a:p>
        </p:txBody>
      </p:sp>
      <p:sp>
        <p:nvSpPr>
          <p:cNvPr id="6" name="Нижний колонтитул 5">
            <a:extLst>
              <a:ext uri="{FF2B5EF4-FFF2-40B4-BE49-F238E27FC236}">
                <a16:creationId xmlns:a16="http://schemas.microsoft.com/office/drawing/2014/main" id="{E76BA189-D984-4769-BAD6-9D1266B2CDBB}"/>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A0EC5A29-7DDC-439F-8D8D-B04F1A7092A3}"/>
              </a:ext>
            </a:extLst>
          </p:cNvPr>
          <p:cNvSpPr>
            <a:spLocks noGrp="1"/>
          </p:cNvSpPr>
          <p:nvPr>
            <p:ph type="sldNum" sz="quarter" idx="12"/>
          </p:nvPr>
        </p:nvSpPr>
        <p:spPr/>
        <p:txBody>
          <a:bodyPr/>
          <a:lstStyle/>
          <a:p>
            <a:fld id="{0C7D74AB-C888-4C9D-A265-CE69C1E77AE7}" type="slidenum">
              <a:rPr lang="ru-KZ" smtClean="0"/>
              <a:t>‹#›</a:t>
            </a:fld>
            <a:endParaRPr lang="ru-KZ"/>
          </a:p>
        </p:txBody>
      </p:sp>
    </p:spTree>
    <p:extLst>
      <p:ext uri="{BB962C8B-B14F-4D97-AF65-F5344CB8AC3E}">
        <p14:creationId xmlns:p14="http://schemas.microsoft.com/office/powerpoint/2010/main" val="249446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A92FB8-CC93-4191-A264-9A65FFD99FBA}"/>
              </a:ext>
            </a:extLst>
          </p:cNvPr>
          <p:cNvSpPr>
            <a:spLocks noGrp="1"/>
          </p:cNvSpPr>
          <p:nvPr>
            <p:ph type="title"/>
          </p:nvPr>
        </p:nvSpPr>
        <p:spPr>
          <a:xfrm>
            <a:off x="839788" y="365125"/>
            <a:ext cx="10515600" cy="1325563"/>
          </a:xfrm>
        </p:spPr>
        <p:txBody>
          <a:bodyPr/>
          <a:lstStyle/>
          <a:p>
            <a:r>
              <a:rPr lang="ru-RU"/>
              <a:t>Образец заголовка</a:t>
            </a:r>
            <a:endParaRPr lang="ru-KZ"/>
          </a:p>
        </p:txBody>
      </p:sp>
      <p:sp>
        <p:nvSpPr>
          <p:cNvPr id="3" name="Текст 2">
            <a:extLst>
              <a:ext uri="{FF2B5EF4-FFF2-40B4-BE49-F238E27FC236}">
                <a16:creationId xmlns:a16="http://schemas.microsoft.com/office/drawing/2014/main" id="{7B2298D8-9840-4861-9C3C-88880B4B84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261F3C2-F1A3-4A6A-9713-A287ED743A72}"/>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Текст 4">
            <a:extLst>
              <a:ext uri="{FF2B5EF4-FFF2-40B4-BE49-F238E27FC236}">
                <a16:creationId xmlns:a16="http://schemas.microsoft.com/office/drawing/2014/main" id="{AC8FA73C-05E7-430D-A1B9-9C9772BF7E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F2396EDE-FB94-431E-BA9D-718AA9FDE0FB}"/>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7" name="Дата 6">
            <a:extLst>
              <a:ext uri="{FF2B5EF4-FFF2-40B4-BE49-F238E27FC236}">
                <a16:creationId xmlns:a16="http://schemas.microsoft.com/office/drawing/2014/main" id="{04AF0454-A528-4E06-97C9-5B9F694B7FA2}"/>
              </a:ext>
            </a:extLst>
          </p:cNvPr>
          <p:cNvSpPr>
            <a:spLocks noGrp="1"/>
          </p:cNvSpPr>
          <p:nvPr>
            <p:ph type="dt" sz="half" idx="10"/>
          </p:nvPr>
        </p:nvSpPr>
        <p:spPr/>
        <p:txBody>
          <a:bodyPr/>
          <a:lstStyle/>
          <a:p>
            <a:fld id="{55B3DB13-B537-4ADC-BE6A-E3C511FBBF3C}" type="datetimeFigureOut">
              <a:rPr lang="ru-KZ" smtClean="0"/>
              <a:t>10.04.2022</a:t>
            </a:fld>
            <a:endParaRPr lang="ru-KZ"/>
          </a:p>
        </p:txBody>
      </p:sp>
      <p:sp>
        <p:nvSpPr>
          <p:cNvPr id="8" name="Нижний колонтитул 7">
            <a:extLst>
              <a:ext uri="{FF2B5EF4-FFF2-40B4-BE49-F238E27FC236}">
                <a16:creationId xmlns:a16="http://schemas.microsoft.com/office/drawing/2014/main" id="{ECBED522-230D-4851-A8B0-7E76085F30DE}"/>
              </a:ext>
            </a:extLst>
          </p:cNvPr>
          <p:cNvSpPr>
            <a:spLocks noGrp="1"/>
          </p:cNvSpPr>
          <p:nvPr>
            <p:ph type="ftr" sz="quarter" idx="11"/>
          </p:nvPr>
        </p:nvSpPr>
        <p:spPr/>
        <p:txBody>
          <a:bodyPr/>
          <a:lstStyle/>
          <a:p>
            <a:endParaRPr lang="ru-KZ"/>
          </a:p>
        </p:txBody>
      </p:sp>
      <p:sp>
        <p:nvSpPr>
          <p:cNvPr id="9" name="Номер слайда 8">
            <a:extLst>
              <a:ext uri="{FF2B5EF4-FFF2-40B4-BE49-F238E27FC236}">
                <a16:creationId xmlns:a16="http://schemas.microsoft.com/office/drawing/2014/main" id="{9757DA40-1528-4A4C-A02E-9E09C9A6F540}"/>
              </a:ext>
            </a:extLst>
          </p:cNvPr>
          <p:cNvSpPr>
            <a:spLocks noGrp="1"/>
          </p:cNvSpPr>
          <p:nvPr>
            <p:ph type="sldNum" sz="quarter" idx="12"/>
          </p:nvPr>
        </p:nvSpPr>
        <p:spPr/>
        <p:txBody>
          <a:bodyPr/>
          <a:lstStyle/>
          <a:p>
            <a:fld id="{0C7D74AB-C888-4C9D-A265-CE69C1E77AE7}" type="slidenum">
              <a:rPr lang="ru-KZ" smtClean="0"/>
              <a:t>‹#›</a:t>
            </a:fld>
            <a:endParaRPr lang="ru-KZ"/>
          </a:p>
        </p:txBody>
      </p:sp>
    </p:spTree>
    <p:extLst>
      <p:ext uri="{BB962C8B-B14F-4D97-AF65-F5344CB8AC3E}">
        <p14:creationId xmlns:p14="http://schemas.microsoft.com/office/powerpoint/2010/main" val="3399068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705A798-9DF4-4EB9-A813-43F922920388}"/>
              </a:ext>
            </a:extLst>
          </p:cNvPr>
          <p:cNvSpPr>
            <a:spLocks noGrp="1"/>
          </p:cNvSpPr>
          <p:nvPr>
            <p:ph type="title"/>
          </p:nvPr>
        </p:nvSpPr>
        <p:spPr/>
        <p:txBody>
          <a:bodyPr/>
          <a:lstStyle/>
          <a:p>
            <a:r>
              <a:rPr lang="ru-RU"/>
              <a:t>Образец заголовка</a:t>
            </a:r>
            <a:endParaRPr lang="ru-KZ"/>
          </a:p>
        </p:txBody>
      </p:sp>
      <p:sp>
        <p:nvSpPr>
          <p:cNvPr id="3" name="Дата 2">
            <a:extLst>
              <a:ext uri="{FF2B5EF4-FFF2-40B4-BE49-F238E27FC236}">
                <a16:creationId xmlns:a16="http://schemas.microsoft.com/office/drawing/2014/main" id="{4B356F64-019D-46C0-8565-A5A8C7EC2A6A}"/>
              </a:ext>
            </a:extLst>
          </p:cNvPr>
          <p:cNvSpPr>
            <a:spLocks noGrp="1"/>
          </p:cNvSpPr>
          <p:nvPr>
            <p:ph type="dt" sz="half" idx="10"/>
          </p:nvPr>
        </p:nvSpPr>
        <p:spPr/>
        <p:txBody>
          <a:bodyPr/>
          <a:lstStyle/>
          <a:p>
            <a:fld id="{55B3DB13-B537-4ADC-BE6A-E3C511FBBF3C}" type="datetimeFigureOut">
              <a:rPr lang="ru-KZ" smtClean="0"/>
              <a:t>10.04.2022</a:t>
            </a:fld>
            <a:endParaRPr lang="ru-KZ"/>
          </a:p>
        </p:txBody>
      </p:sp>
      <p:sp>
        <p:nvSpPr>
          <p:cNvPr id="4" name="Нижний колонтитул 3">
            <a:extLst>
              <a:ext uri="{FF2B5EF4-FFF2-40B4-BE49-F238E27FC236}">
                <a16:creationId xmlns:a16="http://schemas.microsoft.com/office/drawing/2014/main" id="{81740AA7-547D-4C5A-897C-CC0AEC412C27}"/>
              </a:ext>
            </a:extLst>
          </p:cNvPr>
          <p:cNvSpPr>
            <a:spLocks noGrp="1"/>
          </p:cNvSpPr>
          <p:nvPr>
            <p:ph type="ftr" sz="quarter" idx="11"/>
          </p:nvPr>
        </p:nvSpPr>
        <p:spPr/>
        <p:txBody>
          <a:bodyPr/>
          <a:lstStyle/>
          <a:p>
            <a:endParaRPr lang="ru-KZ"/>
          </a:p>
        </p:txBody>
      </p:sp>
      <p:sp>
        <p:nvSpPr>
          <p:cNvPr id="5" name="Номер слайда 4">
            <a:extLst>
              <a:ext uri="{FF2B5EF4-FFF2-40B4-BE49-F238E27FC236}">
                <a16:creationId xmlns:a16="http://schemas.microsoft.com/office/drawing/2014/main" id="{B7EB4DE2-C4F8-444B-937C-DDAF678E3F2B}"/>
              </a:ext>
            </a:extLst>
          </p:cNvPr>
          <p:cNvSpPr>
            <a:spLocks noGrp="1"/>
          </p:cNvSpPr>
          <p:nvPr>
            <p:ph type="sldNum" sz="quarter" idx="12"/>
          </p:nvPr>
        </p:nvSpPr>
        <p:spPr/>
        <p:txBody>
          <a:bodyPr/>
          <a:lstStyle/>
          <a:p>
            <a:fld id="{0C7D74AB-C888-4C9D-A265-CE69C1E77AE7}" type="slidenum">
              <a:rPr lang="ru-KZ" smtClean="0"/>
              <a:t>‹#›</a:t>
            </a:fld>
            <a:endParaRPr lang="ru-KZ"/>
          </a:p>
        </p:txBody>
      </p:sp>
    </p:spTree>
    <p:extLst>
      <p:ext uri="{BB962C8B-B14F-4D97-AF65-F5344CB8AC3E}">
        <p14:creationId xmlns:p14="http://schemas.microsoft.com/office/powerpoint/2010/main" val="2933447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D80D7263-7584-42E3-98D7-9AC5008944B1}"/>
              </a:ext>
            </a:extLst>
          </p:cNvPr>
          <p:cNvSpPr>
            <a:spLocks noGrp="1"/>
          </p:cNvSpPr>
          <p:nvPr>
            <p:ph type="dt" sz="half" idx="10"/>
          </p:nvPr>
        </p:nvSpPr>
        <p:spPr/>
        <p:txBody>
          <a:bodyPr/>
          <a:lstStyle/>
          <a:p>
            <a:fld id="{55B3DB13-B537-4ADC-BE6A-E3C511FBBF3C}" type="datetimeFigureOut">
              <a:rPr lang="ru-KZ" smtClean="0"/>
              <a:t>10.04.2022</a:t>
            </a:fld>
            <a:endParaRPr lang="ru-KZ"/>
          </a:p>
        </p:txBody>
      </p:sp>
      <p:sp>
        <p:nvSpPr>
          <p:cNvPr id="3" name="Нижний колонтитул 2">
            <a:extLst>
              <a:ext uri="{FF2B5EF4-FFF2-40B4-BE49-F238E27FC236}">
                <a16:creationId xmlns:a16="http://schemas.microsoft.com/office/drawing/2014/main" id="{55914EBE-61A0-4E8C-81AB-ED4CED8083FD}"/>
              </a:ext>
            </a:extLst>
          </p:cNvPr>
          <p:cNvSpPr>
            <a:spLocks noGrp="1"/>
          </p:cNvSpPr>
          <p:nvPr>
            <p:ph type="ftr" sz="quarter" idx="11"/>
          </p:nvPr>
        </p:nvSpPr>
        <p:spPr/>
        <p:txBody>
          <a:bodyPr/>
          <a:lstStyle/>
          <a:p>
            <a:endParaRPr lang="ru-KZ"/>
          </a:p>
        </p:txBody>
      </p:sp>
      <p:sp>
        <p:nvSpPr>
          <p:cNvPr id="4" name="Номер слайда 3">
            <a:extLst>
              <a:ext uri="{FF2B5EF4-FFF2-40B4-BE49-F238E27FC236}">
                <a16:creationId xmlns:a16="http://schemas.microsoft.com/office/drawing/2014/main" id="{E25CFDB8-5732-412A-8428-1035F318F222}"/>
              </a:ext>
            </a:extLst>
          </p:cNvPr>
          <p:cNvSpPr>
            <a:spLocks noGrp="1"/>
          </p:cNvSpPr>
          <p:nvPr>
            <p:ph type="sldNum" sz="quarter" idx="12"/>
          </p:nvPr>
        </p:nvSpPr>
        <p:spPr/>
        <p:txBody>
          <a:bodyPr/>
          <a:lstStyle/>
          <a:p>
            <a:fld id="{0C7D74AB-C888-4C9D-A265-CE69C1E77AE7}" type="slidenum">
              <a:rPr lang="ru-KZ" smtClean="0"/>
              <a:t>‹#›</a:t>
            </a:fld>
            <a:endParaRPr lang="ru-KZ"/>
          </a:p>
        </p:txBody>
      </p:sp>
    </p:spTree>
    <p:extLst>
      <p:ext uri="{BB962C8B-B14F-4D97-AF65-F5344CB8AC3E}">
        <p14:creationId xmlns:p14="http://schemas.microsoft.com/office/powerpoint/2010/main" val="2099766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EC5DA33-F686-41D3-971D-7D7362AB54A6}"/>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Объект 2">
            <a:extLst>
              <a:ext uri="{FF2B5EF4-FFF2-40B4-BE49-F238E27FC236}">
                <a16:creationId xmlns:a16="http://schemas.microsoft.com/office/drawing/2014/main" id="{D13EDC6C-9104-4616-A2A6-0FEC2433D3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Текст 3">
            <a:extLst>
              <a:ext uri="{FF2B5EF4-FFF2-40B4-BE49-F238E27FC236}">
                <a16:creationId xmlns:a16="http://schemas.microsoft.com/office/drawing/2014/main" id="{EE352DED-A0F9-4A6B-8F15-CA6E15BFE5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EA1B2AA5-0201-46EF-A7A2-5C35F809CD8B}"/>
              </a:ext>
            </a:extLst>
          </p:cNvPr>
          <p:cNvSpPr>
            <a:spLocks noGrp="1"/>
          </p:cNvSpPr>
          <p:nvPr>
            <p:ph type="dt" sz="half" idx="10"/>
          </p:nvPr>
        </p:nvSpPr>
        <p:spPr/>
        <p:txBody>
          <a:bodyPr/>
          <a:lstStyle/>
          <a:p>
            <a:fld id="{55B3DB13-B537-4ADC-BE6A-E3C511FBBF3C}" type="datetimeFigureOut">
              <a:rPr lang="ru-KZ" smtClean="0"/>
              <a:t>10.04.2022</a:t>
            </a:fld>
            <a:endParaRPr lang="ru-KZ"/>
          </a:p>
        </p:txBody>
      </p:sp>
      <p:sp>
        <p:nvSpPr>
          <p:cNvPr id="6" name="Нижний колонтитул 5">
            <a:extLst>
              <a:ext uri="{FF2B5EF4-FFF2-40B4-BE49-F238E27FC236}">
                <a16:creationId xmlns:a16="http://schemas.microsoft.com/office/drawing/2014/main" id="{23DF7F17-77D7-462C-B1EA-AD686F177D7F}"/>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9D12C75B-2847-4ED4-95DF-D4DAFE7D1C68}"/>
              </a:ext>
            </a:extLst>
          </p:cNvPr>
          <p:cNvSpPr>
            <a:spLocks noGrp="1"/>
          </p:cNvSpPr>
          <p:nvPr>
            <p:ph type="sldNum" sz="quarter" idx="12"/>
          </p:nvPr>
        </p:nvSpPr>
        <p:spPr/>
        <p:txBody>
          <a:bodyPr/>
          <a:lstStyle/>
          <a:p>
            <a:fld id="{0C7D74AB-C888-4C9D-A265-CE69C1E77AE7}" type="slidenum">
              <a:rPr lang="ru-KZ" smtClean="0"/>
              <a:t>‹#›</a:t>
            </a:fld>
            <a:endParaRPr lang="ru-KZ"/>
          </a:p>
        </p:txBody>
      </p:sp>
    </p:spTree>
    <p:extLst>
      <p:ext uri="{BB962C8B-B14F-4D97-AF65-F5344CB8AC3E}">
        <p14:creationId xmlns:p14="http://schemas.microsoft.com/office/powerpoint/2010/main" val="77639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927768-5E10-421A-9E18-538EDA4C0A23}"/>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Рисунок 2">
            <a:extLst>
              <a:ext uri="{FF2B5EF4-FFF2-40B4-BE49-F238E27FC236}">
                <a16:creationId xmlns:a16="http://schemas.microsoft.com/office/drawing/2014/main" id="{E461FF25-16D2-4F4B-AFB2-DC5311FCEC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KZ"/>
          </a:p>
        </p:txBody>
      </p:sp>
      <p:sp>
        <p:nvSpPr>
          <p:cNvPr id="4" name="Текст 3">
            <a:extLst>
              <a:ext uri="{FF2B5EF4-FFF2-40B4-BE49-F238E27FC236}">
                <a16:creationId xmlns:a16="http://schemas.microsoft.com/office/drawing/2014/main" id="{FC86D81E-4E3A-40EF-899D-DCA68B50F8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B059614-5A99-4916-9674-29658A40BA40}"/>
              </a:ext>
            </a:extLst>
          </p:cNvPr>
          <p:cNvSpPr>
            <a:spLocks noGrp="1"/>
          </p:cNvSpPr>
          <p:nvPr>
            <p:ph type="dt" sz="half" idx="10"/>
          </p:nvPr>
        </p:nvSpPr>
        <p:spPr/>
        <p:txBody>
          <a:bodyPr/>
          <a:lstStyle/>
          <a:p>
            <a:fld id="{55B3DB13-B537-4ADC-BE6A-E3C511FBBF3C}" type="datetimeFigureOut">
              <a:rPr lang="ru-KZ" smtClean="0"/>
              <a:t>10.04.2022</a:t>
            </a:fld>
            <a:endParaRPr lang="ru-KZ"/>
          </a:p>
        </p:txBody>
      </p:sp>
      <p:sp>
        <p:nvSpPr>
          <p:cNvPr id="6" name="Нижний колонтитул 5">
            <a:extLst>
              <a:ext uri="{FF2B5EF4-FFF2-40B4-BE49-F238E27FC236}">
                <a16:creationId xmlns:a16="http://schemas.microsoft.com/office/drawing/2014/main" id="{AE5DB8BC-60DB-48A0-8271-E265A7A7BAE7}"/>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84C42758-7DD0-4203-A25D-F4C27E3D6F4A}"/>
              </a:ext>
            </a:extLst>
          </p:cNvPr>
          <p:cNvSpPr>
            <a:spLocks noGrp="1"/>
          </p:cNvSpPr>
          <p:nvPr>
            <p:ph type="sldNum" sz="quarter" idx="12"/>
          </p:nvPr>
        </p:nvSpPr>
        <p:spPr/>
        <p:txBody>
          <a:bodyPr/>
          <a:lstStyle/>
          <a:p>
            <a:fld id="{0C7D74AB-C888-4C9D-A265-CE69C1E77AE7}" type="slidenum">
              <a:rPr lang="ru-KZ" smtClean="0"/>
              <a:t>‹#›</a:t>
            </a:fld>
            <a:endParaRPr lang="ru-KZ"/>
          </a:p>
        </p:txBody>
      </p:sp>
    </p:spTree>
    <p:extLst>
      <p:ext uri="{BB962C8B-B14F-4D97-AF65-F5344CB8AC3E}">
        <p14:creationId xmlns:p14="http://schemas.microsoft.com/office/powerpoint/2010/main" val="3896015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4A9C86-ACDD-4522-927B-2639BC8CBC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ru-KZ"/>
          </a:p>
        </p:txBody>
      </p:sp>
      <p:sp>
        <p:nvSpPr>
          <p:cNvPr id="3" name="Текст 2">
            <a:extLst>
              <a:ext uri="{FF2B5EF4-FFF2-40B4-BE49-F238E27FC236}">
                <a16:creationId xmlns:a16="http://schemas.microsoft.com/office/drawing/2014/main" id="{A69DA960-550D-4D3C-879A-A4FB3A3DD0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1FF5C954-BA3D-4F21-A756-DE38968942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B3DB13-B537-4ADC-BE6A-E3C511FBBF3C}" type="datetimeFigureOut">
              <a:rPr lang="ru-KZ" smtClean="0"/>
              <a:t>10.04.2022</a:t>
            </a:fld>
            <a:endParaRPr lang="ru-KZ"/>
          </a:p>
        </p:txBody>
      </p:sp>
      <p:sp>
        <p:nvSpPr>
          <p:cNvPr id="5" name="Нижний колонтитул 4">
            <a:extLst>
              <a:ext uri="{FF2B5EF4-FFF2-40B4-BE49-F238E27FC236}">
                <a16:creationId xmlns:a16="http://schemas.microsoft.com/office/drawing/2014/main" id="{3BD02F1C-BF64-4C49-8522-88CD46E70A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KZ"/>
          </a:p>
        </p:txBody>
      </p:sp>
      <p:sp>
        <p:nvSpPr>
          <p:cNvPr id="6" name="Номер слайда 5">
            <a:extLst>
              <a:ext uri="{FF2B5EF4-FFF2-40B4-BE49-F238E27FC236}">
                <a16:creationId xmlns:a16="http://schemas.microsoft.com/office/drawing/2014/main" id="{63428D1E-6277-4AF0-9381-EA5DCF8CB7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7D74AB-C888-4C9D-A265-CE69C1E77AE7}" type="slidenum">
              <a:rPr lang="ru-KZ" smtClean="0"/>
              <a:t>‹#›</a:t>
            </a:fld>
            <a:endParaRPr lang="ru-KZ"/>
          </a:p>
        </p:txBody>
      </p:sp>
    </p:spTree>
    <p:extLst>
      <p:ext uri="{BB962C8B-B14F-4D97-AF65-F5344CB8AC3E}">
        <p14:creationId xmlns:p14="http://schemas.microsoft.com/office/powerpoint/2010/main" val="2292577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EFF0D5-24B4-412C-A128-107A1822D8B0}"/>
              </a:ext>
            </a:extLst>
          </p:cNvPr>
          <p:cNvSpPr>
            <a:spLocks noGrp="1"/>
          </p:cNvSpPr>
          <p:nvPr>
            <p:ph type="ctrTitle"/>
          </p:nvPr>
        </p:nvSpPr>
        <p:spPr>
          <a:xfrm>
            <a:off x="1524000" y="1122363"/>
            <a:ext cx="9144000" cy="1925637"/>
          </a:xfrm>
        </p:spPr>
        <p:txBody>
          <a:bodyPr>
            <a:normAutofit/>
          </a:bodyPr>
          <a:lstStyle/>
          <a:p>
            <a:r>
              <a:rPr lang="en-US" sz="2000" b="1" dirty="0">
                <a:latin typeface="Times New Roman" panose="02020603050405020304" pitchFamily="18" charset="0"/>
                <a:cs typeface="Times New Roman" panose="02020603050405020304" pitchFamily="18" charset="0"/>
              </a:rPr>
              <a:t>Lecture 12. </a:t>
            </a:r>
            <a:r>
              <a:rPr lang="en"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Methodological and professional culture</a:t>
            </a:r>
            <a:endParaRPr lang="ru-KZ" sz="2000" b="1" dirty="0">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id="{147B98E8-1B09-4D82-BF3D-8B49084B0B72}"/>
              </a:ext>
            </a:extLst>
          </p:cNvPr>
          <p:cNvSpPr>
            <a:spLocks noGrp="1"/>
          </p:cNvSpPr>
          <p:nvPr>
            <p:ph type="subTitle" idx="1"/>
          </p:nvPr>
        </p:nvSpPr>
        <p:spPr>
          <a:xfrm>
            <a:off x="4886036" y="4479636"/>
            <a:ext cx="5781964" cy="778164"/>
          </a:xfrm>
        </p:spPr>
        <p:txBody>
          <a:bodyPr>
            <a:normAutofit fontScale="55000" lnSpcReduction="20000"/>
          </a:bodyPr>
          <a:lstStyle/>
          <a:p>
            <a:endParaRPr lang="ru-RU" dirty="0"/>
          </a:p>
          <a:p>
            <a:r>
              <a:rPr lang="en-US" sz="3200" dirty="0">
                <a:latin typeface="Times New Roman" panose="02020603050405020304" pitchFamily="18" charset="0"/>
                <a:cs typeface="Times New Roman" panose="02020603050405020304" pitchFamily="18" charset="0"/>
              </a:rPr>
              <a:t>Department of pedagogy and educational management, senior lecturer </a:t>
            </a:r>
            <a:r>
              <a:rPr lang="en-US" sz="3200" dirty="0" err="1">
                <a:latin typeface="Times New Roman" panose="02020603050405020304" pitchFamily="18" charset="0"/>
                <a:cs typeface="Times New Roman" panose="02020603050405020304" pitchFamily="18" charset="0"/>
              </a:rPr>
              <a:t>Zh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Makhambetova</a:t>
            </a:r>
            <a:endParaRPr lang="ru-KZ"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433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991A1A4-1E93-4616-9D7B-76C86295E1DC}"/>
              </a:ext>
            </a:extLst>
          </p:cNvPr>
          <p:cNvSpPr>
            <a:spLocks noGrp="1"/>
          </p:cNvSpPr>
          <p:nvPr>
            <p:ph idx="1"/>
          </p:nvPr>
        </p:nvSpPr>
        <p:spPr>
          <a:xfrm>
            <a:off x="838200" y="1062182"/>
            <a:ext cx="10515600" cy="5114781"/>
          </a:xfrm>
        </p:spPr>
        <p:txBody>
          <a:bodyPr>
            <a:normAutofit/>
          </a:bodyPr>
          <a:lstStyle/>
          <a:p>
            <a:pPr indent="0" algn="just">
              <a:lnSpc>
                <a:spcPct val="107000"/>
              </a:lnSpc>
              <a:spcAft>
                <a:spcPts val="800"/>
              </a:spcAft>
              <a:buNone/>
            </a:pPr>
            <a: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Methodological culture is developed during formation of student's research activity. This requires a methodological knowledge. Methodological education as a tool for the theory and practice of reorganization. This in turn creates the critical thinking of the researcher. Methodological culture is characterized by keeping scientific ethics. Destroying scientific research ethics is divided into two types:</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400"/>
              <a:buFont typeface="+mj-lt"/>
              <a:buAutoNum type="arabicParenR"/>
            </a:pPr>
            <a:r>
              <a:rPr lang="en" sz="1800" dirty="0">
                <a:solidFill>
                  <a:srgbClr val="000000"/>
                </a:solidFill>
                <a:effectLst/>
                <a:latin typeface="Times New Roman" panose="02020603050405020304" pitchFamily="18" charset="0"/>
                <a:ea typeface="Times New Roman" panose="02020603050405020304" pitchFamily="18" charset="0"/>
              </a:rPr>
              <a:t>Plagiarism</a:t>
            </a:r>
            <a:endParaRPr lang="ru-KZ" sz="1800" dirty="0">
              <a:effectLst/>
              <a:latin typeface="Times New Roman" panose="02020603050405020304" pitchFamily="18" charset="0"/>
              <a:ea typeface="Times New Roman" panose="02020603050405020304" pitchFamily="18" charset="0"/>
            </a:endParaRPr>
          </a:p>
          <a:p>
            <a:pPr marL="342900" lvl="0" indent="-342900">
              <a:buSzPts val="1400"/>
              <a:buFont typeface="+mj-lt"/>
              <a:buAutoNum type="arabicParenR"/>
            </a:pPr>
            <a:r>
              <a:rPr lang="en" sz="1800" dirty="0">
                <a:solidFill>
                  <a:srgbClr val="000000"/>
                </a:solidFill>
                <a:effectLst/>
                <a:latin typeface="Times New Roman" panose="02020603050405020304" pitchFamily="18" charset="0"/>
                <a:ea typeface="Times New Roman" panose="02020603050405020304" pitchFamily="18" charset="0"/>
              </a:rPr>
              <a:t>Distortion of information. </a:t>
            </a:r>
            <a:endParaRPr lang="ru-KZ" sz="1800" dirty="0">
              <a:effectLst/>
              <a:latin typeface="Times New Roman" panose="02020603050405020304" pitchFamily="18" charset="0"/>
              <a:ea typeface="Times New Roman" panose="02020603050405020304" pitchFamily="18" charset="0"/>
            </a:endParaRPr>
          </a:p>
          <a:p>
            <a:pPr marL="342900" lvl="0" indent="-342900">
              <a:buSzPts val="1400"/>
              <a:buFont typeface="+mj-lt"/>
              <a:buAutoNum type="arabicParenR"/>
            </a:pPr>
            <a:r>
              <a:rPr lang="en" sz="1800" dirty="0">
                <a:solidFill>
                  <a:srgbClr val="000000"/>
                </a:solidFill>
                <a:effectLst/>
                <a:latin typeface="Times New Roman" panose="02020603050405020304" pitchFamily="18" charset="0"/>
                <a:ea typeface="Times New Roman" panose="02020603050405020304" pitchFamily="18" charset="0"/>
              </a:rPr>
              <a:t>Plagiarism - Stealing someone's work completely or partially under their own name.</a:t>
            </a:r>
            <a:endParaRPr lang="ru-KZ" sz="1800" dirty="0">
              <a:effectLst/>
              <a:latin typeface="Times New Roman" panose="02020603050405020304" pitchFamily="18" charset="0"/>
              <a:ea typeface="Times New Roman" panose="02020603050405020304" pitchFamily="18" charset="0"/>
            </a:endParaRPr>
          </a:p>
          <a:p>
            <a:pPr marL="0" indent="0">
              <a:lnSpc>
                <a:spcPct val="107000"/>
              </a:lnSpc>
              <a:spcAft>
                <a:spcPts val="800"/>
              </a:spcAft>
              <a:buNone/>
            </a:pPr>
            <a: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Types of distortion of information:</a:t>
            </a:r>
            <a:b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the researcher does not collect data, but only prepares them;</a:t>
            </a:r>
            <a:b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hide or modify some of the data to make the best result possible;</a:t>
            </a:r>
          </a:p>
          <a:p>
            <a:pPr marL="0" indent="0">
              <a:lnSpc>
                <a:spcPct val="107000"/>
              </a:lnSpc>
              <a:spcAft>
                <a:spcPts val="800"/>
              </a:spcAft>
              <a:buNone/>
            </a:pPr>
            <a: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-collection of certain quantities and completing missing data;</a:t>
            </a:r>
            <a:b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Hide all of his research if the outcome does not match the expected outcome. At the same time, the creative nature of the researcher also defines the structure of methodological culture. Methodological culture is directly related to professional culture.</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K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3798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414A1CB-CCEC-49D9-95B9-B31F9FFF0ED6}"/>
              </a:ext>
            </a:extLst>
          </p:cNvPr>
          <p:cNvSpPr>
            <a:spLocks noGrp="1"/>
          </p:cNvSpPr>
          <p:nvPr>
            <p:ph idx="1"/>
          </p:nvPr>
        </p:nvSpPr>
        <p:spPr>
          <a:xfrm>
            <a:off x="838200" y="766618"/>
            <a:ext cx="10515600" cy="5410345"/>
          </a:xfrm>
        </p:spPr>
        <p:txBody>
          <a:bodyPr/>
          <a:lstStyle/>
          <a:p>
            <a:pPr marL="0" indent="0" algn="just">
              <a:lnSpc>
                <a:spcPct val="107000"/>
              </a:lnSpc>
              <a:spcAft>
                <a:spcPts val="800"/>
              </a:spcAft>
              <a:buNone/>
            </a:pPr>
            <a:r>
              <a:rPr lang="en"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Professional pedagogical culture</a:t>
            </a:r>
            <a: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is the level of development of methods and techniques for solving specific tasks.</a:t>
            </a:r>
            <a:b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Professional pedagogical culture combines general culture and plays a specific function of general culture design in the field of pedagogical activity.</a:t>
            </a:r>
            <a:b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The personality traits of the future specialist formed in the educational process of higher education will be the beginning of formation of professional skills and knowledge, professional level.</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Professional adaptation - understanding the content of professional activities, adapting to its character, adaptation, fulfilling professional tasks. Adaptation of a specialist to professional activity is related to whether or not there is professional identification in the notion.</a:t>
            </a:r>
          </a:p>
          <a:p>
            <a:pPr marL="0" indent="0" algn="just">
              <a:lnSpc>
                <a:spcPct val="107000"/>
              </a:lnSpc>
              <a:spcAft>
                <a:spcPts val="800"/>
              </a:spcAft>
              <a:buNone/>
            </a:pPr>
            <a: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Teacher interacts with pedagogical culture in three aspects:</a:t>
            </a:r>
            <a:b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studying the pedagogical culture of professional development;</a:t>
            </a:r>
            <a:b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joining the cultural and pedagogical sphere through practical activities. The teacher as a collector and distributor of pedagogical value;</a:t>
            </a:r>
            <a:b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self-improvement in pedagogical creative activity of a teacher, formation of pedagogical culture.</a:t>
            </a:r>
            <a:b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Professional and pedagogical culture: axiological, technological and personal - creative components.</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KZ" dirty="0"/>
          </a:p>
        </p:txBody>
      </p:sp>
    </p:spTree>
    <p:extLst>
      <p:ext uri="{BB962C8B-B14F-4D97-AF65-F5344CB8AC3E}">
        <p14:creationId xmlns:p14="http://schemas.microsoft.com/office/powerpoint/2010/main" val="637572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FC409EC-2273-4997-ADB3-FDD7F6998614}"/>
              </a:ext>
            </a:extLst>
          </p:cNvPr>
          <p:cNvSpPr>
            <a:spLocks noGrp="1"/>
          </p:cNvSpPr>
          <p:nvPr>
            <p:ph idx="1"/>
          </p:nvPr>
        </p:nvSpPr>
        <p:spPr>
          <a:xfrm>
            <a:off x="838200" y="1025236"/>
            <a:ext cx="10515600" cy="5151727"/>
          </a:xfrm>
        </p:spPr>
        <p:txBody>
          <a:bodyPr>
            <a:normAutofit/>
          </a:bodyPr>
          <a:lstStyle/>
          <a:p>
            <a:pPr marL="0" indent="0" algn="just">
              <a:spcAft>
                <a:spcPts val="600"/>
              </a:spcAft>
              <a:buNone/>
            </a:pPr>
            <a:r>
              <a:rPr lang="en"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axiological component</a:t>
            </a:r>
            <a:r>
              <a:rPr lang="e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includes a combination of human values, social professional values, a set of ideas, norms, rules, and personal professional goals, objectives, and outlook.</a:t>
            </a:r>
            <a:endParaRPr lang="ru-K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600"/>
              </a:spcAft>
              <a:buNone/>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Within the framework of the axiological component, it is customary to single out a number of pedagogical values, such as:</a:t>
            </a:r>
            <a:endParaRPr lang="ru-K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600"/>
              </a:spcAft>
              <a:buNone/>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Public- pedagogical values ​​- are manifested in the public mind in the form of rules of conduct, forms of morality and religion. The task of the teacher is to form in children the right prerequisites for the development of these values.</a:t>
            </a:r>
            <a:endParaRPr lang="ru-K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600"/>
              </a:spcAft>
              <a:buNone/>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2.Professional group values ​​- represented by a set of professional ideas, norms and concepts that regulate pedagogical activity within the framework of various educational organizations, taking into account the specifics of their activities. The significance of these functions lies in the fact that they act as the main guidelines for the teacher's activity.</a:t>
            </a:r>
          </a:p>
          <a:p>
            <a:pPr marL="0" indent="0" algn="just">
              <a:spcAft>
                <a:spcPts val="600"/>
              </a:spcAft>
              <a:buNone/>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 Personal -pedagogical values ​​- a set of value orientations of the individual, necessary for the effective implementation of pedagogical activities. These values ​​are represented by the target orientation and motivation for the teaching profession. At its core, this element is a worldview characteristic of the teacher's personality.</a:t>
            </a:r>
            <a:endParaRPr lang="ru-K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ru-KZ"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1315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9A48F1D-340C-4E8D-89EF-F4553592AFE0}"/>
              </a:ext>
            </a:extLst>
          </p:cNvPr>
          <p:cNvSpPr>
            <a:spLocks noGrp="1"/>
          </p:cNvSpPr>
          <p:nvPr>
            <p:ph idx="1"/>
          </p:nvPr>
        </p:nvSpPr>
        <p:spPr>
          <a:xfrm>
            <a:off x="838200" y="591128"/>
            <a:ext cx="10515600" cy="5585836"/>
          </a:xfrm>
        </p:spPr>
        <p:txBody>
          <a:bodyPr>
            <a:normAutofit/>
          </a:bodyPr>
          <a:lstStyle/>
          <a:p>
            <a:pPr marL="0" indent="0" algn="just">
              <a:spcAft>
                <a:spcPts val="600"/>
              </a:spcAft>
              <a:buNone/>
            </a:pPr>
            <a:r>
              <a:rPr lang="en" sz="19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Technological component,</a:t>
            </a:r>
            <a:r>
              <a:rPr lang="en" sz="1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 technology of professional activity is the implementation of professional activity in a single system.</a:t>
            </a:r>
            <a:r>
              <a:rPr lang="en-US" sz="1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Technological component - lies in the activity nature of pedagogical activity, represented by methods, ways, techniques, etc. interaction of participants in the pedagogical process. One of the most important elements of the technological component is the teacher's awareness of the need to form a range of their own pedagogical abilities necessary for the effectiveness and success of the pedagogical work being implemented. The technological component of the teacher's professional culture is considered through the process of solving various pedagogical problems.</a:t>
            </a:r>
          </a:p>
          <a:p>
            <a:pPr marL="0" indent="0" algn="just">
              <a:spcAft>
                <a:spcPts val="600"/>
              </a:spcAft>
              <a:buNone/>
            </a:pPr>
            <a:endParaRPr lang="ru-KZ" sz="1800" dirty="0">
              <a:effectLst/>
              <a:latin typeface="Times New Roman" panose="02020603050405020304" pitchFamily="18" charset="0"/>
              <a:ea typeface="Times New Roman" panose="02020603050405020304" pitchFamily="18" charset="0"/>
            </a:endParaRPr>
          </a:p>
          <a:p>
            <a:endParaRPr lang="ru-KZ" dirty="0"/>
          </a:p>
        </p:txBody>
      </p:sp>
    </p:spTree>
    <p:extLst>
      <p:ext uri="{BB962C8B-B14F-4D97-AF65-F5344CB8AC3E}">
        <p14:creationId xmlns:p14="http://schemas.microsoft.com/office/powerpoint/2010/main" val="2247503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3F1A215-A5FA-4F99-BAFD-46D61B549BC0}"/>
              </a:ext>
            </a:extLst>
          </p:cNvPr>
          <p:cNvSpPr>
            <a:spLocks noGrp="1"/>
          </p:cNvSpPr>
          <p:nvPr>
            <p:ph type="title"/>
          </p:nvPr>
        </p:nvSpPr>
        <p:spPr/>
        <p:txBody>
          <a:bodyPr>
            <a:normAutofit/>
          </a:bodyPr>
          <a:lstStyle/>
          <a:p>
            <a:r>
              <a:rPr lang="en-US" sz="1600" b="1" i="0" dirty="0">
                <a:solidFill>
                  <a:srgbClr val="343434"/>
                </a:solidFill>
                <a:effectLst/>
                <a:latin typeface="Times New Roman" panose="02020603050405020304" pitchFamily="18" charset="0"/>
                <a:cs typeface="Times New Roman" panose="02020603050405020304" pitchFamily="18" charset="0"/>
              </a:rPr>
              <a:t>The criteria for maintainability in the formation of the pedagogical culture of the teacher should be considered:</a:t>
            </a:r>
            <a:endParaRPr lang="ru-KZ" sz="16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F75A44D7-4FFF-46F1-BB87-FD3F90B6AA60}"/>
              </a:ext>
            </a:extLst>
          </p:cNvPr>
          <p:cNvSpPr>
            <a:spLocks noGrp="1"/>
          </p:cNvSpPr>
          <p:nvPr>
            <p:ph idx="1"/>
          </p:nvPr>
        </p:nvSpPr>
        <p:spPr>
          <a:xfrm>
            <a:off x="838200" y="1366982"/>
            <a:ext cx="10515600" cy="4809981"/>
          </a:xfrm>
        </p:spPr>
        <p:txBody>
          <a:bodyPr>
            <a:normAutofit fontScale="92500" lnSpcReduction="10000"/>
          </a:bodyPr>
          <a:lstStyle/>
          <a:p>
            <a:r>
              <a:rPr lang="en-US" sz="1800" dirty="0">
                <a:latin typeface="Times New Roman" panose="02020603050405020304" pitchFamily="18" charset="0"/>
                <a:cs typeface="Times New Roman" panose="02020603050405020304" pitchFamily="18" charset="0"/>
              </a:rPr>
              <a:t>Conceptuality is a reliance on a certain pedagogical concept.</a:t>
            </a:r>
          </a:p>
          <a:p>
            <a:r>
              <a:rPr lang="en-US" sz="1800" dirty="0">
                <a:latin typeface="Times New Roman" panose="02020603050405020304" pitchFamily="18" charset="0"/>
                <a:cs typeface="Times New Roman" panose="02020603050405020304" pitchFamily="18" charset="0"/>
              </a:rPr>
              <a:t>Consistency - the logic of the process, the relationship of all its parts.</a:t>
            </a:r>
          </a:p>
          <a:p>
            <a:r>
              <a:rPr lang="en-US" sz="1800" dirty="0">
                <a:latin typeface="Times New Roman" panose="02020603050405020304" pitchFamily="18" charset="0"/>
                <a:cs typeface="Times New Roman" panose="02020603050405020304" pitchFamily="18" charset="0"/>
              </a:rPr>
              <a:t>Manageability - diagnostic goal setting, process design, step-by-step diagnostics, timely correction.</a:t>
            </a:r>
          </a:p>
          <a:p>
            <a:r>
              <a:rPr lang="en-US" sz="1800" dirty="0">
                <a:latin typeface="Times New Roman" panose="02020603050405020304" pitchFamily="18" charset="0"/>
                <a:cs typeface="Times New Roman" panose="02020603050405020304" pitchFamily="18" charset="0"/>
              </a:rPr>
              <a:t>Efficiency - efficiency in terms of results, optimality in terms of costs, guaranteed achievement of a certain level.</a:t>
            </a:r>
          </a:p>
          <a:p>
            <a:r>
              <a:rPr lang="en-US" sz="1800" dirty="0">
                <a:latin typeface="Times New Roman" panose="02020603050405020304" pitchFamily="18" charset="0"/>
                <a:cs typeface="Times New Roman" panose="02020603050405020304" pitchFamily="18" charset="0"/>
              </a:rPr>
              <a:t>Reproducibility is the possibility of application at other stages, in other conditions, by other people [4].</a:t>
            </a:r>
          </a:p>
          <a:p>
            <a:r>
              <a:rPr lang="en-US" sz="1800" dirty="0">
                <a:latin typeface="Times New Roman" panose="02020603050405020304" pitchFamily="18" charset="0"/>
                <a:cs typeface="Times New Roman" panose="02020603050405020304" pitchFamily="18" charset="0"/>
              </a:rPr>
              <a:t>Possessing the technological component of pedagogical culture, the teacher can successfully create problem situations in the classroom, situations of empathy with the components of nature and free choice of actions, situations of assessing and predicting the consequences of human behavior. The implementation of practical activities will lead to the direction of the application of research tasks, gaming sessions, workshops, experimental work, diagnostic techniques. According to the form of organization of children's activities, they will use not only individual, group, frontal, but also link, circle with the involvement of parents and various specialists.</a:t>
            </a:r>
          </a:p>
          <a:p>
            <a:r>
              <a:rPr lang="en-US" sz="1800" dirty="0">
                <a:latin typeface="Times New Roman" panose="02020603050405020304" pitchFamily="18" charset="0"/>
                <a:cs typeface="Times New Roman" panose="02020603050405020304" pitchFamily="18" charset="0"/>
              </a:rPr>
              <a:t>Thus, the technological component of pedagogical culture is formed by the teacher in at least three ways:</a:t>
            </a:r>
          </a:p>
          <a:p>
            <a:pPr marL="0" indent="0">
              <a:buNone/>
            </a:pPr>
            <a:r>
              <a:rPr lang="en-US" sz="1800" dirty="0">
                <a:latin typeface="Times New Roman" panose="02020603050405020304" pitchFamily="18" charset="0"/>
                <a:cs typeface="Times New Roman" panose="02020603050405020304" pitchFamily="18" charset="0"/>
              </a:rPr>
              <a:t>- when he assimilates the technological culture of pedagogical activity, becoming the object of social and pedagogical influence;</a:t>
            </a:r>
          </a:p>
          <a:p>
            <a:pPr marL="0" indent="0">
              <a:buNone/>
            </a:pPr>
            <a:r>
              <a:rPr lang="en-US" sz="1800" dirty="0">
                <a:latin typeface="Times New Roman" panose="02020603050405020304" pitchFamily="18" charset="0"/>
                <a:cs typeface="Times New Roman" panose="02020603050405020304" pitchFamily="18" charset="0"/>
              </a:rPr>
              <a:t>- he lives and acts in a certain cultural and pedagogical environment, as a carrier and translator of pedagogical values;</a:t>
            </a:r>
          </a:p>
          <a:p>
            <a:pPr marL="0" indent="0">
              <a:buNone/>
            </a:pPr>
            <a:r>
              <a:rPr lang="en-US" sz="1800" dirty="0">
                <a:latin typeface="Times New Roman" panose="02020603050405020304" pitchFamily="18" charset="0"/>
                <a:cs typeface="Times New Roman" panose="02020603050405020304" pitchFamily="18" charset="0"/>
              </a:rPr>
              <a:t>- he creates and develops a technological professional and pedagogical culture, as an object of pedagogical creativity.</a:t>
            </a:r>
            <a:endParaRPr lang="ru-KZ"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3249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8415567-1081-40F2-9BC1-6BEE22745FFD}"/>
              </a:ext>
            </a:extLst>
          </p:cNvPr>
          <p:cNvSpPr>
            <a:spLocks noGrp="1"/>
          </p:cNvSpPr>
          <p:nvPr>
            <p:ph idx="1"/>
          </p:nvPr>
        </p:nvSpPr>
        <p:spPr>
          <a:xfrm>
            <a:off x="838200" y="831273"/>
            <a:ext cx="10515600" cy="5345690"/>
          </a:xfrm>
        </p:spPr>
        <p:txBody>
          <a:bodyPr>
            <a:normAutofit/>
          </a:bodyPr>
          <a:lstStyle/>
          <a:p>
            <a:pPr marL="0" indent="0" algn="just">
              <a:spcAft>
                <a:spcPts val="600"/>
              </a:spcAft>
              <a:buNone/>
            </a:pPr>
            <a:r>
              <a:rPr lang="en"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Personality - creative component,</a:t>
            </a:r>
            <a:r>
              <a:rPr lang="en"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possession of psychological knowledge by a specialist. This is determined by the professional judgment of a person, such as high activity, responsibility, organizational ability, and self-esteem. It is also characterized by the creative peculiarities of the future specialist.</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solidFill>
                  <a:srgbClr val="0D1D4A"/>
                </a:solidFill>
                <a:effectLst/>
                <a:latin typeface="Times New Roman" panose="02020603050405020304" pitchFamily="18" charset="0"/>
                <a:ea typeface="Times New Roman" panose="02020603050405020304" pitchFamily="18" charset="0"/>
                <a:cs typeface="Times New Roman" panose="02020603050405020304" pitchFamily="18" charset="0"/>
              </a:rPr>
              <a:t>It is customary to include in the composition of pedagogical creativity such qualities of a teacher as: </a:t>
            </a:r>
            <a:endParaRPr lang="ru-KZ"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600"/>
              </a:spcAft>
              <a:buNone/>
            </a:pPr>
            <a:r>
              <a:rPr lang="en-US" sz="1600" dirty="0">
                <a:solidFill>
                  <a:srgbClr val="0D1D4A"/>
                </a:solidFill>
                <a:effectLst/>
                <a:latin typeface="Times New Roman" panose="02020603050405020304" pitchFamily="18" charset="0"/>
                <a:ea typeface="Times New Roman" panose="02020603050405020304" pitchFamily="18" charset="0"/>
                <a:cs typeface="Times New Roman" panose="02020603050405020304" pitchFamily="18" charset="0"/>
              </a:rPr>
              <a:t>-Initiative </a:t>
            </a:r>
            <a:endParaRPr lang="ru-KZ"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600"/>
              </a:spcAft>
              <a:buNone/>
            </a:pPr>
            <a:r>
              <a:rPr lang="en-US" sz="1600" dirty="0">
                <a:solidFill>
                  <a:srgbClr val="0D1D4A"/>
                </a:solidFill>
                <a:effectLst/>
                <a:latin typeface="Times New Roman" panose="02020603050405020304" pitchFamily="18" charset="0"/>
                <a:ea typeface="Times New Roman" panose="02020603050405020304" pitchFamily="18" charset="0"/>
                <a:cs typeface="Times New Roman" panose="02020603050405020304" pitchFamily="18" charset="0"/>
              </a:rPr>
              <a:t>-Independence </a:t>
            </a:r>
            <a:endParaRPr lang="ru-KZ"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600"/>
              </a:spcAft>
              <a:buNone/>
            </a:pPr>
            <a:r>
              <a:rPr lang="en-US" sz="1600" dirty="0">
                <a:solidFill>
                  <a:srgbClr val="0D1D4A"/>
                </a:solidFill>
                <a:effectLst/>
                <a:latin typeface="Times New Roman" panose="02020603050405020304" pitchFamily="18" charset="0"/>
                <a:ea typeface="Times New Roman" panose="02020603050405020304" pitchFamily="18" charset="0"/>
                <a:cs typeface="Times New Roman" panose="02020603050405020304" pitchFamily="18" charset="0"/>
              </a:rPr>
              <a:t>-Individuality </a:t>
            </a:r>
            <a:endParaRPr lang="ru-KZ"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600"/>
              </a:spcAft>
              <a:buNone/>
            </a:pPr>
            <a:r>
              <a:rPr lang="en-US" sz="1600" dirty="0">
                <a:solidFill>
                  <a:srgbClr val="0D1D4A"/>
                </a:solidFill>
                <a:effectLst/>
                <a:latin typeface="Times New Roman" panose="02020603050405020304" pitchFamily="18" charset="0"/>
                <a:ea typeface="Times New Roman" panose="02020603050405020304" pitchFamily="18" charset="0"/>
                <a:cs typeface="Times New Roman" panose="02020603050405020304" pitchFamily="18" charset="0"/>
              </a:rPr>
              <a:t>-Responsibility </a:t>
            </a:r>
            <a:endParaRPr lang="ru-KZ"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600"/>
              </a:spcAft>
              <a:buNone/>
            </a:pPr>
            <a:r>
              <a:rPr lang="en-US" sz="1600" dirty="0">
                <a:solidFill>
                  <a:srgbClr val="0D1D4A"/>
                </a:solidFill>
                <a:effectLst/>
                <a:latin typeface="Times New Roman" panose="02020603050405020304" pitchFamily="18" charset="0"/>
                <a:ea typeface="Times New Roman" panose="02020603050405020304" pitchFamily="18" charset="0"/>
                <a:cs typeface="Times New Roman" panose="02020603050405020304" pitchFamily="18" charset="0"/>
              </a:rPr>
              <a:t>-Creativity </a:t>
            </a:r>
            <a:endParaRPr lang="ru-KZ"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600"/>
              </a:spcAft>
              <a:buNone/>
            </a:pPr>
            <a:r>
              <a:rPr lang="en-US" sz="1600" dirty="0">
                <a:solidFill>
                  <a:srgbClr val="0D1D4A"/>
                </a:solidFill>
                <a:effectLst/>
                <a:latin typeface="Times New Roman" panose="02020603050405020304" pitchFamily="18" charset="0"/>
                <a:ea typeface="Times New Roman" panose="02020603050405020304" pitchFamily="18" charset="0"/>
                <a:cs typeface="Times New Roman" panose="02020603050405020304" pitchFamily="18" charset="0"/>
              </a:rPr>
              <a:t>-Readiness for risk </a:t>
            </a:r>
            <a:endParaRPr lang="ru-KZ"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600"/>
              </a:spcAft>
              <a:buNone/>
            </a:pPr>
            <a:r>
              <a:rPr lang="en-US" sz="1600" dirty="0">
                <a:solidFill>
                  <a:srgbClr val="0D1D4A"/>
                </a:solidFill>
                <a:effectLst/>
                <a:latin typeface="Times New Roman" panose="02020603050405020304" pitchFamily="18" charset="0"/>
                <a:ea typeface="Times New Roman" panose="02020603050405020304" pitchFamily="18" charset="0"/>
                <a:cs typeface="Times New Roman" panose="02020603050405020304" pitchFamily="18" charset="0"/>
              </a:rPr>
              <a:t>-Independence of judgments </a:t>
            </a:r>
            <a:endParaRPr lang="ru-KZ"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600"/>
              </a:spcAft>
              <a:buNone/>
            </a:pPr>
            <a:r>
              <a:rPr lang="en-US" sz="1600" dirty="0">
                <a:solidFill>
                  <a:srgbClr val="0D1D4A"/>
                </a:solidFill>
                <a:effectLst/>
                <a:latin typeface="Times New Roman" panose="02020603050405020304" pitchFamily="18" charset="0"/>
                <a:ea typeface="Times New Roman" panose="02020603050405020304" pitchFamily="18" charset="0"/>
                <a:cs typeface="Times New Roman" panose="02020603050405020304" pitchFamily="18" charset="0"/>
              </a:rPr>
              <a:t>Pedagogical creativity as an integral part of professional pedagogical culture does not arise by itself, objective and subjective conditions are necessary for its development. </a:t>
            </a:r>
            <a:endParaRPr lang="ru-KZ"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ru-KZ"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3284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3DAD866-7840-4A61-96D3-2C1826141AD4}"/>
              </a:ext>
            </a:extLst>
          </p:cNvPr>
          <p:cNvSpPr>
            <a:spLocks noGrp="1"/>
          </p:cNvSpPr>
          <p:nvPr>
            <p:ph idx="1"/>
          </p:nvPr>
        </p:nvSpPr>
        <p:spPr>
          <a:xfrm>
            <a:off x="838200" y="905164"/>
            <a:ext cx="10515600" cy="5271799"/>
          </a:xfrm>
        </p:spPr>
        <p:txBody>
          <a:bodyPr>
            <a:normAutofit fontScale="85000" lnSpcReduction="20000"/>
          </a:bodyPr>
          <a:lstStyle/>
          <a:p>
            <a:pPr marL="0" indent="0" algn="just">
              <a:spcAft>
                <a:spcPts val="600"/>
              </a:spcAft>
              <a:buNone/>
            </a:pPr>
            <a:r>
              <a:rPr lang="en-US" sz="1900" i="1" dirty="0">
                <a:solidFill>
                  <a:srgbClr val="0D1D4A"/>
                </a:solidFill>
                <a:effectLst/>
                <a:latin typeface="Times New Roman" panose="02020603050405020304" pitchFamily="18" charset="0"/>
                <a:ea typeface="Times New Roman" panose="02020603050405020304" pitchFamily="18" charset="0"/>
                <a:cs typeface="Times New Roman" panose="02020603050405020304" pitchFamily="18" charset="0"/>
              </a:rPr>
              <a:t>The objective conditions include: </a:t>
            </a:r>
            <a:endParaRPr lang="ru-KZ" sz="1900" i="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600"/>
              </a:spcAft>
              <a:buNone/>
            </a:pPr>
            <a:r>
              <a:rPr lang="en-US" sz="1900" dirty="0">
                <a:solidFill>
                  <a:srgbClr val="0D1D4A"/>
                </a:solidFill>
                <a:effectLst/>
                <a:latin typeface="Times New Roman" panose="02020603050405020304" pitchFamily="18" charset="0"/>
                <a:ea typeface="Times New Roman" panose="02020603050405020304" pitchFamily="18" charset="0"/>
                <a:cs typeface="Times New Roman" panose="02020603050405020304" pitchFamily="18" charset="0"/>
              </a:rPr>
              <a:t>-Positive emotional and psychological climate in the team; </a:t>
            </a:r>
            <a:endParaRPr lang="ru-KZ" sz="1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600"/>
              </a:spcAft>
              <a:buNone/>
            </a:pPr>
            <a:r>
              <a:rPr lang="en-US" sz="1900" dirty="0">
                <a:solidFill>
                  <a:srgbClr val="0D1D4A"/>
                </a:solidFill>
                <a:effectLst/>
                <a:latin typeface="Times New Roman" panose="02020603050405020304" pitchFamily="18" charset="0"/>
                <a:ea typeface="Times New Roman" panose="02020603050405020304" pitchFamily="18" charset="0"/>
                <a:cs typeface="Times New Roman" panose="02020603050405020304" pitchFamily="18" charset="0"/>
              </a:rPr>
              <a:t>-The necessary level of development of scientific knowledge in the psychological, educational and social spheres; </a:t>
            </a:r>
            <a:endParaRPr lang="ru-KZ" sz="1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600"/>
              </a:spcAft>
              <a:buNone/>
            </a:pPr>
            <a:r>
              <a:rPr lang="en-US" sz="1900" dirty="0">
                <a:solidFill>
                  <a:srgbClr val="0D1D4A"/>
                </a:solidFill>
                <a:effectLst/>
                <a:latin typeface="Times New Roman" panose="02020603050405020304" pitchFamily="18" charset="0"/>
                <a:ea typeface="Times New Roman" panose="02020603050405020304" pitchFamily="18" charset="0"/>
                <a:cs typeface="Times New Roman" panose="02020603050405020304" pitchFamily="18" charset="0"/>
              </a:rPr>
              <a:t>-Availability of adequate training and education facilities; Scientific validity of guidelines and guidelines; </a:t>
            </a:r>
            <a:endParaRPr lang="ru-KZ" sz="1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600"/>
              </a:spcAft>
              <a:buNone/>
            </a:pPr>
            <a:r>
              <a:rPr lang="en-US" sz="1900" dirty="0">
                <a:solidFill>
                  <a:srgbClr val="0D1D4A"/>
                </a:solidFill>
                <a:effectLst/>
                <a:latin typeface="Times New Roman" panose="02020603050405020304" pitchFamily="18" charset="0"/>
                <a:ea typeface="Times New Roman" panose="02020603050405020304" pitchFamily="18" charset="0"/>
                <a:cs typeface="Times New Roman" panose="02020603050405020304" pitchFamily="18" charset="0"/>
              </a:rPr>
              <a:t>-Material and technical equipment of the pedagogical process; the presence of a social nature of orientation. </a:t>
            </a:r>
          </a:p>
          <a:p>
            <a:pPr marL="0" indent="0" algn="just">
              <a:spcAft>
                <a:spcPts val="600"/>
              </a:spcAft>
              <a:buNone/>
            </a:pPr>
            <a:r>
              <a:rPr lang="en-US" sz="1900" b="1" dirty="0">
                <a:solidFill>
                  <a:srgbClr val="0D1D4A"/>
                </a:solidFill>
                <a:effectLst/>
                <a:latin typeface="Times New Roman" panose="02020603050405020304" pitchFamily="18" charset="0"/>
                <a:ea typeface="Times New Roman" panose="02020603050405020304" pitchFamily="18" charset="0"/>
                <a:cs typeface="Times New Roman" panose="02020603050405020304" pitchFamily="18" charset="0"/>
              </a:rPr>
              <a:t>Subjective conditions for the development of pedagogical creativity include:</a:t>
            </a:r>
            <a:endParaRPr lang="ru-KZ" sz="1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600"/>
              </a:spcAft>
              <a:buNone/>
            </a:pPr>
            <a:r>
              <a:rPr lang="en-US" sz="1900" dirty="0">
                <a:solidFill>
                  <a:srgbClr val="0D1D4A"/>
                </a:solidFill>
                <a:effectLst/>
                <a:latin typeface="Times New Roman" panose="02020603050405020304" pitchFamily="18" charset="0"/>
                <a:ea typeface="Times New Roman" panose="02020603050405020304" pitchFamily="18" charset="0"/>
                <a:cs typeface="Times New Roman" panose="02020603050405020304" pitchFamily="18" charset="0"/>
              </a:rPr>
              <a:t> -Knowledge of the basic laws and principles of a holistic educational process; </a:t>
            </a:r>
            <a:endParaRPr lang="ru-KZ" sz="1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600"/>
              </a:spcAft>
              <a:buNone/>
            </a:pPr>
            <a:r>
              <a:rPr lang="en-US" sz="1900" dirty="0">
                <a:solidFill>
                  <a:srgbClr val="0D1D4A"/>
                </a:solidFill>
                <a:effectLst/>
                <a:latin typeface="Times New Roman" panose="02020603050405020304" pitchFamily="18" charset="0"/>
                <a:ea typeface="Times New Roman" panose="02020603050405020304" pitchFamily="18" charset="0"/>
                <a:cs typeface="Times New Roman" panose="02020603050405020304" pitchFamily="18" charset="0"/>
              </a:rPr>
              <a:t>-High level of general pedagogical training of teachers; </a:t>
            </a:r>
            <a:endParaRPr lang="ru-KZ" sz="1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600"/>
              </a:spcAft>
              <a:buNone/>
            </a:pPr>
            <a:r>
              <a:rPr lang="en-US" sz="1900" dirty="0">
                <a:solidFill>
                  <a:srgbClr val="0D1D4A"/>
                </a:solidFill>
                <a:effectLst/>
                <a:latin typeface="Times New Roman" panose="02020603050405020304" pitchFamily="18" charset="0"/>
                <a:ea typeface="Times New Roman" panose="02020603050405020304" pitchFamily="18" charset="0"/>
                <a:cs typeface="Times New Roman" panose="02020603050405020304" pitchFamily="18" charset="0"/>
              </a:rPr>
              <a:t>-Possession of modern concepts of training specialists; </a:t>
            </a:r>
            <a:endParaRPr lang="ru-KZ" sz="1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600"/>
              </a:spcAft>
              <a:buNone/>
            </a:pPr>
            <a:r>
              <a:rPr lang="en-US" sz="1900" dirty="0">
                <a:solidFill>
                  <a:srgbClr val="0D1D4A"/>
                </a:solidFill>
                <a:effectLst/>
                <a:latin typeface="Times New Roman" panose="02020603050405020304" pitchFamily="18" charset="0"/>
                <a:ea typeface="Times New Roman" panose="02020603050405020304" pitchFamily="18" charset="0"/>
                <a:cs typeface="Times New Roman" panose="02020603050405020304" pitchFamily="18" charset="0"/>
              </a:rPr>
              <a:t>-The desire for creativity, developed pedagogical thinking and reflection;</a:t>
            </a:r>
            <a:endParaRPr lang="ru-KZ" sz="1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600"/>
              </a:spcAft>
              <a:buNone/>
            </a:pPr>
            <a:r>
              <a:rPr lang="en-US" sz="1900" dirty="0">
                <a:solidFill>
                  <a:srgbClr val="0D1D4A"/>
                </a:solidFill>
                <a:effectLst/>
                <a:latin typeface="Times New Roman" panose="02020603050405020304" pitchFamily="18" charset="0"/>
                <a:ea typeface="Times New Roman" panose="02020603050405020304" pitchFamily="18" charset="0"/>
                <a:cs typeface="Times New Roman" panose="02020603050405020304" pitchFamily="18" charset="0"/>
              </a:rPr>
              <a:t>- Pedagogical experience and intuition, the ability to make prompt decisions in atypical situations; </a:t>
            </a:r>
            <a:endParaRPr lang="ru-KZ" sz="1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600"/>
              </a:spcAft>
              <a:buNone/>
            </a:pPr>
            <a:r>
              <a:rPr lang="en-US" sz="1900" dirty="0">
                <a:solidFill>
                  <a:srgbClr val="0D1D4A"/>
                </a:solidFill>
                <a:effectLst/>
                <a:latin typeface="Times New Roman" panose="02020603050405020304" pitchFamily="18" charset="0"/>
                <a:ea typeface="Times New Roman" panose="02020603050405020304" pitchFamily="18" charset="0"/>
                <a:cs typeface="Times New Roman" panose="02020603050405020304" pitchFamily="18" charset="0"/>
              </a:rPr>
              <a:t>-Problematic vision, expectation, possession of educational technologies. Personal qualities and creativity are manifested in various forms and methods of creative self-realization of the teacher. Self-realization is the sphere of application of individual creative abilities of a person.</a:t>
            </a:r>
            <a:br>
              <a:rPr lang="en-US" sz="1800" dirty="0">
                <a:solidFill>
                  <a:srgbClr val="0D1D4A"/>
                </a:solidFill>
                <a:effectLst/>
                <a:latin typeface="Circe-Light"/>
                <a:ea typeface="Times New Roman" panose="02020603050405020304" pitchFamily="18" charset="0"/>
              </a:rPr>
            </a:br>
            <a:endParaRPr lang="ru-KZ" sz="1800" dirty="0">
              <a:effectLst/>
              <a:latin typeface="Times New Roman" panose="02020603050405020304" pitchFamily="18" charset="0"/>
              <a:ea typeface="Times New Roman" panose="02020603050405020304" pitchFamily="18" charset="0"/>
            </a:endParaRPr>
          </a:p>
          <a:p>
            <a:pPr marL="0" indent="0" algn="just">
              <a:spcAft>
                <a:spcPts val="600"/>
              </a:spcAft>
              <a:buNone/>
            </a:pPr>
            <a:endParaRPr lang="ru-KZ" sz="1800" dirty="0">
              <a:effectLst/>
              <a:latin typeface="Times New Roman" panose="02020603050405020304" pitchFamily="18" charset="0"/>
              <a:ea typeface="Times New Roman" panose="02020603050405020304" pitchFamily="18" charset="0"/>
            </a:endParaRPr>
          </a:p>
          <a:p>
            <a:endParaRPr lang="ru-KZ" dirty="0"/>
          </a:p>
        </p:txBody>
      </p:sp>
    </p:spTree>
    <p:extLst>
      <p:ext uri="{BB962C8B-B14F-4D97-AF65-F5344CB8AC3E}">
        <p14:creationId xmlns:p14="http://schemas.microsoft.com/office/powerpoint/2010/main" val="416266044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1285</Words>
  <Application>Microsoft Office PowerPoint</Application>
  <PresentationFormat>Широкоэкранный</PresentationFormat>
  <Paragraphs>50</Paragraphs>
  <Slides>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8</vt:i4>
      </vt:variant>
    </vt:vector>
  </HeadingPairs>
  <TitlesOfParts>
    <vt:vector size="14" baseType="lpstr">
      <vt:lpstr>Arial</vt:lpstr>
      <vt:lpstr>Calibri</vt:lpstr>
      <vt:lpstr>Calibri Light</vt:lpstr>
      <vt:lpstr>Circe-Light</vt:lpstr>
      <vt:lpstr>Times New Roman</vt:lpstr>
      <vt:lpstr>Тема Office</vt:lpstr>
      <vt:lpstr>Lecture 12. Methodological and professional culture</vt:lpstr>
      <vt:lpstr>Презентация PowerPoint</vt:lpstr>
      <vt:lpstr>Презентация PowerPoint</vt:lpstr>
      <vt:lpstr>Презентация PowerPoint</vt:lpstr>
      <vt:lpstr>Презентация PowerPoint</vt:lpstr>
      <vt:lpstr>The criteria for maintainability in the formation of the pedagogical culture of the teacher should be considered:</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12. Methodological and professional culture</dc:title>
  <dc:creator>Жамиля Махамбетова</dc:creator>
  <cp:lastModifiedBy>Жамиля Махамбетова</cp:lastModifiedBy>
  <cp:revision>1</cp:revision>
  <dcterms:created xsi:type="dcterms:W3CDTF">2022-04-10T13:25:14Z</dcterms:created>
  <dcterms:modified xsi:type="dcterms:W3CDTF">2022-04-10T14:28:20Z</dcterms:modified>
</cp:coreProperties>
</file>